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71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73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250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92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65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306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88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547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111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7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60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0B43E-608B-4672-BC94-0A024F0CDAB2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B690F-F900-4041-8078-40FDDE22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23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54616"/>
            <a:ext cx="9144000" cy="930372"/>
          </a:xfrm>
        </p:spPr>
        <p:txBody>
          <a:bodyPr/>
          <a:lstStyle/>
          <a:p>
            <a:r>
              <a:rPr lang="fa-IR" dirty="0" smtClean="0"/>
              <a:t>به نام خدا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465327"/>
            <a:ext cx="9144000" cy="1921685"/>
          </a:xfrm>
        </p:spPr>
        <p:txBody>
          <a:bodyPr/>
          <a:lstStyle/>
          <a:p>
            <a:pPr rtl="1"/>
            <a:r>
              <a:rPr lang="fa-IR" dirty="0" smtClean="0">
                <a:latin typeface="Vazir" panose="020B0603030804020204" pitchFamily="34" charset="-78"/>
                <a:cs typeface="Vazir" panose="020B0603030804020204" pitchFamily="34" charset="-78"/>
              </a:rPr>
              <a:t>موضوع : مقایسه نسخه های 18 ، 22 و 24 </a:t>
            </a:r>
            <a:r>
              <a:rPr lang="en-US" dirty="0" smtClean="0">
                <a:latin typeface="Vazir" panose="020B0603030804020204" pitchFamily="34" charset="-78"/>
                <a:cs typeface="Vazir" panose="020B0603030804020204" pitchFamily="34" charset="-78"/>
              </a:rPr>
              <a:t>Ubuntu</a:t>
            </a:r>
            <a:endParaRPr lang="fa-IR" dirty="0" smtClean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rtl="1"/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rtl="1"/>
            <a:endParaRPr lang="fa-IR" dirty="0" smtClean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rtl="1"/>
            <a:r>
              <a:rPr lang="fa-IR" dirty="0" smtClean="0">
                <a:latin typeface="Vazir" panose="020B0603030804020204" pitchFamily="34" charset="-78"/>
                <a:cs typeface="Vazir" panose="020B0603030804020204" pitchFamily="34" charset="-78"/>
              </a:rPr>
              <a:t>نام و نام خانوادگی اراعه دهنده : سینا رستمی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60794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2" t="13061" b="17007"/>
          <a:stretch/>
        </p:blipFill>
        <p:spPr>
          <a:xfrm>
            <a:off x="773528" y="1110347"/>
            <a:ext cx="5164296" cy="24072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3396" y="141190"/>
            <a:ext cx="4710404" cy="735887"/>
          </a:xfrm>
        </p:spPr>
        <p:txBody>
          <a:bodyPr>
            <a:noAutofit/>
          </a:bodyPr>
          <a:lstStyle/>
          <a:p>
            <a:pPr algn="just" rtl="1">
              <a:lnSpc>
                <a:spcPct val="150000"/>
              </a:lnSpc>
            </a:pPr>
            <a:r>
              <a:rPr lang="fa-IR" sz="3200" dirty="0" smtClean="0">
                <a:latin typeface="Vazir" panose="020B0603030804020204" pitchFamily="34" charset="-78"/>
                <a:cs typeface="Vazir" panose="020B0603030804020204" pitchFamily="34" charset="-78"/>
              </a:rPr>
              <a:t>مراحل نصب </a:t>
            </a:r>
            <a:r>
              <a:rPr lang="en-US" sz="3200" dirty="0" smtClean="0">
                <a:latin typeface="Vazir" panose="020B0603030804020204" pitchFamily="34" charset="-78"/>
                <a:cs typeface="Vazir" panose="020B0603030804020204" pitchFamily="34" charset="-78"/>
              </a:rPr>
              <a:t>Ubuntu 24.04</a:t>
            </a:r>
            <a:endParaRPr lang="fa-IR" sz="32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2" t="12789" b="17551"/>
          <a:stretch/>
        </p:blipFill>
        <p:spPr>
          <a:xfrm>
            <a:off x="6169330" y="1110346"/>
            <a:ext cx="5184470" cy="24072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2" t="12925" b="17279"/>
          <a:stretch/>
        </p:blipFill>
        <p:spPr>
          <a:xfrm>
            <a:off x="763461" y="3760240"/>
            <a:ext cx="5174363" cy="24072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9" t="12245" b="17415"/>
          <a:stretch/>
        </p:blipFill>
        <p:spPr>
          <a:xfrm>
            <a:off x="6191759" y="3760240"/>
            <a:ext cx="5139612" cy="241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28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5887"/>
          </a:xfrm>
        </p:spPr>
        <p:txBody>
          <a:bodyPr/>
          <a:lstStyle/>
          <a:p>
            <a:pPr algn="r" rtl="1"/>
            <a:r>
              <a:rPr lang="fa-IR" dirty="0" smtClean="0">
                <a:latin typeface="Vazir" panose="020B0603030804020204" pitchFamily="34" charset="-78"/>
                <a:cs typeface="Vazir" panose="020B0603030804020204" pitchFamily="34" charset="-78"/>
              </a:rPr>
              <a:t>تفاوت های مهم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01012"/>
            <a:ext cx="10515600" cy="4422710"/>
          </a:xfrm>
        </p:spPr>
        <p:txBody>
          <a:bodyPr>
            <a:normAutofit/>
          </a:bodyPr>
          <a:lstStyle/>
          <a:p>
            <a:pPr marL="0" indent="0" algn="just" rtl="1">
              <a:lnSpc>
                <a:spcPct val="150000"/>
              </a:lnSpc>
              <a:buNone/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قطعا نسخه های مختلف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Ubuntu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تفاوت های زیادی با یک دیگر دارند. اما مهمترین تفاوت های آنها شامل موارد زیر میشود که در اسلاید های بعد بیشتر بررسی میکنیم:</a:t>
            </a:r>
          </a:p>
          <a:p>
            <a:pPr algn="just" rtl="1">
              <a:lnSpc>
                <a:spcPct val="150000"/>
              </a:lnSpc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دسکتاپ پیشفرض</a:t>
            </a:r>
          </a:p>
          <a:p>
            <a:pPr algn="just" rtl="1">
              <a:lnSpc>
                <a:spcPct val="150000"/>
              </a:lnSpc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ظاهر رابط کاربری</a:t>
            </a:r>
          </a:p>
          <a:p>
            <a:pPr algn="just" rtl="1">
              <a:lnSpc>
                <a:spcPct val="150000"/>
              </a:lnSpc>
            </a:pP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Kernel</a:t>
            </a:r>
            <a:endParaRPr lang="en-US" sz="2000" dirty="0" smtClean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just" rtl="1">
              <a:lnSpc>
                <a:spcPct val="150000"/>
              </a:lnSpc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عملکرد</a:t>
            </a:r>
            <a:endParaRPr lang="en-US" sz="2000" dirty="0" smtClean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just" rtl="1">
              <a:lnSpc>
                <a:spcPct val="150000"/>
              </a:lnSpc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تفاوت در مراحل نصب و پیکربندی</a:t>
            </a:r>
          </a:p>
        </p:txBody>
      </p:sp>
    </p:spTree>
    <p:extLst>
      <p:ext uri="{BB962C8B-B14F-4D97-AF65-F5344CB8AC3E}">
        <p14:creationId xmlns:p14="http://schemas.microsoft.com/office/powerpoint/2010/main" val="420411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5887"/>
          </a:xfrm>
        </p:spPr>
        <p:txBody>
          <a:bodyPr/>
          <a:lstStyle/>
          <a:p>
            <a:pPr algn="r" rtl="1"/>
            <a:r>
              <a:rPr lang="fa-IR" dirty="0" smtClean="0">
                <a:latin typeface="Vazir" panose="020B0603030804020204" pitchFamily="34" charset="-78"/>
                <a:cs typeface="Vazir" panose="020B0603030804020204" pitchFamily="34" charset="-78"/>
              </a:rPr>
              <a:t>دسکتاپ پیشفرض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3119594"/>
              </p:ext>
            </p:extLst>
          </p:nvPr>
        </p:nvGraphicFramePr>
        <p:xfrm>
          <a:off x="2032000" y="4116009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5585072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64043621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867704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Ubuntu 24.04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Ubuntu 22.04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Ubuntu</a:t>
                      </a:r>
                      <a:r>
                        <a:rPr lang="en-US" baseline="0" dirty="0" smtClean="0"/>
                        <a:t> 18.04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087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GENOME</a:t>
                      </a:r>
                      <a:r>
                        <a:rPr lang="en-US" baseline="0" dirty="0" smtClean="0"/>
                        <a:t> 46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GENOME</a:t>
                      </a:r>
                      <a:r>
                        <a:rPr lang="en-US" baseline="0" dirty="0" smtClean="0"/>
                        <a:t> 42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GENOME</a:t>
                      </a:r>
                      <a:r>
                        <a:rPr lang="en-US" baseline="0" dirty="0" smtClean="0"/>
                        <a:t> 3.28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144373"/>
                  </a:ext>
                </a:extLst>
              </a:tr>
            </a:tbl>
          </a:graphicData>
        </a:graphic>
      </p:graphicFrame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101012"/>
            <a:ext cx="10515600" cy="2799183"/>
          </a:xfrm>
        </p:spPr>
        <p:txBody>
          <a:bodyPr>
            <a:normAutofit fontScale="92500" lnSpcReduction="10000"/>
          </a:bodyPr>
          <a:lstStyle/>
          <a:p>
            <a:pPr marL="0" indent="0" algn="just" rtl="1">
              <a:lnSpc>
                <a:spcPct val="150000"/>
              </a:lnSpc>
              <a:buNone/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تا قبل از نسخه 2018 ،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Ubuntu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از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Unity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به عنوان دسکتاپ پیشفرض استفاده میکرد. در نسخه 2018 از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GENOME 3.28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رونمایی شد و از آن به عنوان دسکتاپ پیشفرض استفاده شد که در راستای آن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Unity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برای همیشه کنار گذاشته شد.</a:t>
            </a:r>
          </a:p>
          <a:p>
            <a:pPr marL="0" indent="0" algn="just" rtl="1">
              <a:lnSpc>
                <a:spcPct val="150000"/>
              </a:lnSpc>
              <a:buNone/>
            </a:pP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GENOME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رابط کاربری ساده تر و مینیمال تر از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Unity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را دارا میباشد.</a:t>
            </a:r>
          </a:p>
          <a:p>
            <a:pPr marL="0" indent="0" algn="just" rtl="1">
              <a:lnSpc>
                <a:spcPct val="150000"/>
              </a:lnSpc>
              <a:buNone/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نسخه های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GENOME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در هر یک از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Ubuntu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های 2018 ، 2022 و 2024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متفاوت میباشد که در جدول زیر میتوانید مشاهده کنید. از این رو هر یک از نسخه های مورد بررسی تفاوت چشمگیری در رابط کاربری دارند.</a:t>
            </a:r>
          </a:p>
        </p:txBody>
      </p:sp>
    </p:spTree>
    <p:extLst>
      <p:ext uri="{BB962C8B-B14F-4D97-AF65-F5344CB8AC3E}">
        <p14:creationId xmlns:p14="http://schemas.microsoft.com/office/powerpoint/2010/main" val="357707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60636" y="75876"/>
            <a:ext cx="4393163" cy="735887"/>
          </a:xfrm>
        </p:spPr>
        <p:txBody>
          <a:bodyPr/>
          <a:lstStyle/>
          <a:p>
            <a:pPr algn="r" rtl="1"/>
            <a:r>
              <a:rPr lang="fa-IR" dirty="0" smtClean="0">
                <a:latin typeface="Vazir" panose="020B0603030804020204" pitchFamily="34" charset="-78"/>
                <a:cs typeface="Vazir" panose="020B0603030804020204" pitchFamily="34" charset="-78"/>
              </a:rPr>
              <a:t>ظاهر رابط کاربری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344816" y="811763"/>
            <a:ext cx="5008984" cy="2545534"/>
          </a:xfrm>
        </p:spPr>
        <p:txBody>
          <a:bodyPr>
            <a:noAutofit/>
          </a:bodyPr>
          <a:lstStyle/>
          <a:p>
            <a:pPr marL="0" indent="0" algn="just" rtl="1">
              <a:lnSpc>
                <a:spcPct val="150000"/>
              </a:lnSpc>
              <a:buNone/>
            </a:pPr>
            <a:r>
              <a:rPr lang="fa-IR" sz="1800" dirty="0" smtClean="0">
                <a:latin typeface="Vazir" panose="020B0603030804020204" pitchFamily="34" charset="-78"/>
                <a:cs typeface="Vazir" panose="020B0603030804020204" pitchFamily="34" charset="-78"/>
              </a:rPr>
              <a:t>در اسلاید قبل بررسی کردیم که هر یک از نسخه های مورد بررسی از ورژن خاصی از </a:t>
            </a:r>
            <a:r>
              <a:rPr lang="en-US" sz="1800" dirty="0" smtClean="0">
                <a:latin typeface="Vazir" panose="020B0603030804020204" pitchFamily="34" charset="-78"/>
                <a:cs typeface="Vazir" panose="020B0603030804020204" pitchFamily="34" charset="-78"/>
              </a:rPr>
              <a:t>GENOME</a:t>
            </a:r>
            <a:r>
              <a:rPr lang="fa-IR" sz="1800" dirty="0" smtClean="0">
                <a:latin typeface="Vazir" panose="020B0603030804020204" pitchFamily="34" charset="-78"/>
                <a:cs typeface="Vazir" panose="020B0603030804020204" pitchFamily="34" charset="-78"/>
              </a:rPr>
              <a:t> استفاده میکنند. بنابراین طبیعی است که رابط کاربری آنها هم با یکدیگر متفاوت باشد.</a:t>
            </a:r>
          </a:p>
          <a:p>
            <a:pPr marL="0" indent="0" algn="just" rtl="1">
              <a:lnSpc>
                <a:spcPct val="150000"/>
              </a:lnSpc>
              <a:buNone/>
            </a:pPr>
            <a:r>
              <a:rPr lang="fa-IR" sz="1800" dirty="0" smtClean="0">
                <a:latin typeface="Vazir" panose="020B0603030804020204" pitchFamily="34" charset="-78"/>
                <a:cs typeface="Vazir" panose="020B0603030804020204" pitchFamily="34" charset="-78"/>
              </a:rPr>
              <a:t>در زیر میتوانید تصاویر دسکتاپ هر یک از نسخه ها را مشاهده کنید :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95942" y="75875"/>
            <a:ext cx="5852777" cy="3281422"/>
            <a:chOff x="195942" y="75875"/>
            <a:chExt cx="5852777" cy="328142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42" t="10748" b="17279"/>
            <a:stretch/>
          </p:blipFill>
          <p:spPr>
            <a:xfrm>
              <a:off x="195942" y="75875"/>
              <a:ext cx="5852777" cy="2815507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2007322" y="2957187"/>
              <a:ext cx="22300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Vazir" panose="020B0603030804020204" pitchFamily="34" charset="-78"/>
                  <a:cs typeface="Vazir" panose="020B0603030804020204" pitchFamily="34" charset="-78"/>
                </a:rPr>
                <a:t>Ubuntu 18.04</a:t>
              </a:r>
              <a:endParaRPr lang="en-US" sz="2000" dirty="0">
                <a:latin typeface="Vazir" panose="020B0603030804020204" pitchFamily="34" charset="-78"/>
                <a:cs typeface="Vazir" panose="020B0603030804020204" pitchFamily="34" charset="-78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95943" y="3525744"/>
            <a:ext cx="5788006" cy="3326415"/>
            <a:chOff x="195943" y="3423103"/>
            <a:chExt cx="5788006" cy="332641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95" t="10476" b="17415"/>
            <a:stretch/>
          </p:blipFill>
          <p:spPr>
            <a:xfrm>
              <a:off x="195943" y="3423103"/>
              <a:ext cx="5788006" cy="279469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974938" y="6349408"/>
              <a:ext cx="22300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Vazir" panose="020B0603030804020204" pitchFamily="34" charset="-78"/>
                  <a:cs typeface="Vazir" panose="020B0603030804020204" pitchFamily="34" charset="-78"/>
                </a:rPr>
                <a:t>Ubuntu 22.04</a:t>
              </a:r>
              <a:endParaRPr lang="en-US" sz="2000" dirty="0">
                <a:latin typeface="Vazir" panose="020B0603030804020204" pitchFamily="34" charset="-78"/>
                <a:cs typeface="Vazir" panose="020B0603030804020204" pitchFamily="34" charset="-78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260841" y="3525744"/>
            <a:ext cx="5792896" cy="3326415"/>
            <a:chOff x="6260841" y="3423103"/>
            <a:chExt cx="5792896" cy="3326415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65" t="10612" b="17143"/>
            <a:stretch/>
          </p:blipFill>
          <p:spPr>
            <a:xfrm>
              <a:off x="6260841" y="3423103"/>
              <a:ext cx="5792896" cy="279469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8042209" y="6349408"/>
              <a:ext cx="22300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Vazir" panose="020B0603030804020204" pitchFamily="34" charset="-78"/>
                  <a:cs typeface="Vazir" panose="020B0603030804020204" pitchFamily="34" charset="-78"/>
                </a:rPr>
                <a:t>Ubuntu 24.04</a:t>
              </a:r>
              <a:endParaRPr lang="en-US" sz="2000" dirty="0">
                <a:latin typeface="Vazir" panose="020B0603030804020204" pitchFamily="34" charset="-78"/>
                <a:cs typeface="Vazir" panose="020B0603030804020204" pitchFamily="34" charset="-7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328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5887"/>
          </a:xfrm>
        </p:spPr>
        <p:txBody>
          <a:bodyPr/>
          <a:lstStyle/>
          <a:p>
            <a:pPr algn="r" rtl="1"/>
            <a:r>
              <a:rPr lang="fa-IR" dirty="0" smtClean="0">
                <a:latin typeface="Vazir" panose="020B0603030804020204" pitchFamily="34" charset="-78"/>
                <a:cs typeface="Vazir" panose="020B0603030804020204" pitchFamily="34" charset="-78"/>
              </a:rPr>
              <a:t>هسته لینوکس (</a:t>
            </a:r>
            <a:r>
              <a:rPr lang="en-US" dirty="0" smtClean="0">
                <a:latin typeface="Vazir" panose="020B0603030804020204" pitchFamily="34" charset="-78"/>
                <a:cs typeface="Vazir" panose="020B0603030804020204" pitchFamily="34" charset="-78"/>
              </a:rPr>
              <a:t>kernel</a:t>
            </a:r>
            <a:r>
              <a:rPr lang="fa-IR" dirty="0" smtClean="0">
                <a:latin typeface="Vazir" panose="020B0603030804020204" pitchFamily="34" charset="-78"/>
                <a:cs typeface="Vazir" panose="020B0603030804020204" pitchFamily="34" charset="-78"/>
              </a:rPr>
              <a:t>)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395741"/>
              </p:ext>
            </p:extLst>
          </p:nvPr>
        </p:nvGraphicFramePr>
        <p:xfrm>
          <a:off x="2032000" y="2733869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5585072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64043621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867704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Ubuntu 24.04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Ubuntu 22.04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Ubuntu</a:t>
                      </a:r>
                      <a:r>
                        <a:rPr lang="en-US" baseline="0" dirty="0" smtClean="0"/>
                        <a:t> 18.04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087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Kernel</a:t>
                      </a:r>
                      <a:r>
                        <a:rPr lang="en-US" baseline="0" dirty="0" smtClean="0"/>
                        <a:t> 6.8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Kernel</a:t>
                      </a:r>
                      <a:r>
                        <a:rPr lang="en-US" baseline="0" dirty="0" smtClean="0"/>
                        <a:t> 5.15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Kernel</a:t>
                      </a:r>
                      <a:r>
                        <a:rPr lang="en-US" baseline="0" dirty="0" smtClean="0"/>
                        <a:t> 4.15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144373"/>
                  </a:ext>
                </a:extLst>
              </a:tr>
            </a:tbl>
          </a:graphicData>
        </a:graphic>
      </p:graphicFrame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101012"/>
            <a:ext cx="10515600" cy="1632857"/>
          </a:xfrm>
        </p:spPr>
        <p:txBody>
          <a:bodyPr>
            <a:normAutofit/>
          </a:bodyPr>
          <a:lstStyle/>
          <a:p>
            <a:pPr marL="0" indent="0" algn="just" rtl="1">
              <a:lnSpc>
                <a:spcPct val="150000"/>
              </a:lnSpc>
              <a:buNone/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هر یک از نسخه های 2018 ، 2022 و 2024 از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kernel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های متفاوتی استفاده میکنند و درواقع در ارتقا هر نسخه بر روی بهینه سازی عملکرد آنها کار شده است.</a:t>
            </a:r>
          </a:p>
          <a:p>
            <a:pPr marL="0" indent="0" algn="just" rtl="1">
              <a:lnSpc>
                <a:spcPct val="150000"/>
              </a:lnSpc>
              <a:buNone/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در جدول زیر میتوانید نسخه های مختلف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kernel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هر سری را بررسی کنید :</a:t>
            </a:r>
          </a:p>
        </p:txBody>
      </p:sp>
    </p:spTree>
    <p:extLst>
      <p:ext uri="{BB962C8B-B14F-4D97-AF65-F5344CB8AC3E}">
        <p14:creationId xmlns:p14="http://schemas.microsoft.com/office/powerpoint/2010/main" val="211814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37133"/>
            <a:ext cx="10515600" cy="735887"/>
          </a:xfrm>
        </p:spPr>
        <p:txBody>
          <a:bodyPr/>
          <a:lstStyle/>
          <a:p>
            <a:pPr algn="r" rtl="1"/>
            <a:r>
              <a:rPr lang="fa-IR" dirty="0" smtClean="0">
                <a:latin typeface="Vazir" panose="020B0603030804020204" pitchFamily="34" charset="-78"/>
                <a:cs typeface="Vazir" panose="020B0603030804020204" pitchFamily="34" charset="-78"/>
              </a:rPr>
              <a:t>عملکرد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874305"/>
              </p:ext>
            </p:extLst>
          </p:nvPr>
        </p:nvGraphicFramePr>
        <p:xfrm>
          <a:off x="1230723" y="1073020"/>
          <a:ext cx="10123077" cy="22165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4359">
                  <a:extLst>
                    <a:ext uri="{9D8B030D-6E8A-4147-A177-3AD203B41FA5}">
                      <a16:colId xmlns:a16="http://schemas.microsoft.com/office/drawing/2014/main" val="3055850728"/>
                    </a:ext>
                  </a:extLst>
                </a:gridCol>
                <a:gridCol w="3374359">
                  <a:extLst>
                    <a:ext uri="{9D8B030D-6E8A-4147-A177-3AD203B41FA5}">
                      <a16:colId xmlns:a16="http://schemas.microsoft.com/office/drawing/2014/main" val="2640436210"/>
                    </a:ext>
                  </a:extLst>
                </a:gridCol>
                <a:gridCol w="3374359">
                  <a:extLst>
                    <a:ext uri="{9D8B030D-6E8A-4147-A177-3AD203B41FA5}">
                      <a16:colId xmlns:a16="http://schemas.microsoft.com/office/drawing/2014/main" val="3986770428"/>
                    </a:ext>
                  </a:extLst>
                </a:gridCol>
              </a:tblGrid>
              <a:tr h="461865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Ubuntu 24.04</a:t>
                      </a:r>
                      <a:endParaRPr lang="en-US" sz="1800" dirty="0">
                        <a:latin typeface="Vazir" panose="020B0603030804020204" pitchFamily="34" charset="-78"/>
                        <a:cs typeface="Vazir" panose="020B0603030804020204" pitchFamily="34" charset="-78"/>
                      </a:endParaRPr>
                    </a:p>
                  </a:txBody>
                  <a:tcPr marL="113885" marR="113885" marT="56942" marB="56942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Ubuntu 22.04</a:t>
                      </a:r>
                      <a:endParaRPr lang="en-US" sz="1800" dirty="0">
                        <a:latin typeface="Vazir" panose="020B0603030804020204" pitchFamily="34" charset="-78"/>
                        <a:cs typeface="Vazir" panose="020B0603030804020204" pitchFamily="34" charset="-78"/>
                      </a:endParaRPr>
                    </a:p>
                  </a:txBody>
                  <a:tcPr marL="113885" marR="113885" marT="56942" marB="56942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Ubuntu</a:t>
                      </a:r>
                      <a:r>
                        <a:rPr lang="en-US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 18.04</a:t>
                      </a:r>
                      <a:endParaRPr lang="en-US" sz="1800" dirty="0">
                        <a:latin typeface="Vazir" panose="020B0603030804020204" pitchFamily="34" charset="-78"/>
                        <a:cs typeface="Vazir" panose="020B0603030804020204" pitchFamily="34" charset="-78"/>
                      </a:endParaRPr>
                    </a:p>
                  </a:txBody>
                  <a:tcPr marL="113885" marR="113885" marT="56942" marB="56942"/>
                </a:tc>
                <a:extLst>
                  <a:ext uri="{0D108BD9-81ED-4DB2-BD59-A6C34878D82A}">
                    <a16:rowId xmlns:a16="http://schemas.microsoft.com/office/drawing/2014/main" val="2289087735"/>
                  </a:ext>
                </a:extLst>
              </a:tr>
              <a:tr h="461865">
                <a:tc>
                  <a:txBody>
                    <a:bodyPr/>
                    <a:lstStyle/>
                    <a:p>
                      <a:pPr marL="285750" indent="-285750" algn="ctr" rtl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fa-IR" sz="180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بهبود</a:t>
                      </a:r>
                      <a:r>
                        <a:rPr lang="fa-IR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 مدیریت </a:t>
                      </a:r>
                      <a:r>
                        <a:rPr lang="en-US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CPU</a:t>
                      </a:r>
                      <a:r>
                        <a:rPr lang="fa-IR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 و حافظه</a:t>
                      </a:r>
                    </a:p>
                    <a:p>
                      <a:pPr marL="285750" indent="-285750" algn="ctr" rtl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fa-IR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ارتقای امنیت</a:t>
                      </a:r>
                    </a:p>
                    <a:p>
                      <a:pPr marL="285750" indent="-285750" algn="ctr" rtl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fa-IR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ارتقای عملکرد سیستم</a:t>
                      </a:r>
                    </a:p>
                    <a:p>
                      <a:pPr marL="285750" indent="-285750" algn="ctr" rtl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fa-IR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پشتیبانی طولانی تر</a:t>
                      </a:r>
                      <a:endParaRPr lang="en-US" sz="1800" dirty="0">
                        <a:latin typeface="Vazir" panose="020B0603030804020204" pitchFamily="34" charset="-78"/>
                        <a:cs typeface="Vazir" panose="020B0603030804020204" pitchFamily="34" charset="-78"/>
                      </a:endParaRPr>
                    </a:p>
                  </a:txBody>
                  <a:tcPr marL="113885" marR="113885" marT="56942" marB="56942"/>
                </a:tc>
                <a:tc>
                  <a:txBody>
                    <a:bodyPr/>
                    <a:lstStyle/>
                    <a:p>
                      <a:pPr marL="285750" indent="-285750" algn="ctr" rtl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fa-IR" sz="180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بهبود</a:t>
                      </a:r>
                      <a:r>
                        <a:rPr lang="fa-IR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 کارایی </a:t>
                      </a:r>
                      <a:r>
                        <a:rPr lang="en-US" sz="1800" baseline="0" dirty="0" err="1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wayland</a:t>
                      </a:r>
                      <a:endParaRPr lang="fa-IR" sz="1800" baseline="0" dirty="0" smtClean="0">
                        <a:latin typeface="Vazir" panose="020B0603030804020204" pitchFamily="34" charset="-78"/>
                        <a:cs typeface="Vazir" panose="020B0603030804020204" pitchFamily="34" charset="-78"/>
                      </a:endParaRPr>
                    </a:p>
                    <a:p>
                      <a:pPr marL="285750" indent="-285750" algn="ctr" rtl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fa-IR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بهبود عملکرد بر روی </a:t>
                      </a:r>
                      <a:r>
                        <a:rPr lang="en-US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Raspberry Pi</a:t>
                      </a:r>
                    </a:p>
                    <a:p>
                      <a:pPr marL="285750" indent="-285750" algn="ctr" rtl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fa-IR" sz="180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ارتقای</a:t>
                      </a:r>
                      <a:r>
                        <a:rPr lang="fa-IR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 امنیت</a:t>
                      </a:r>
                      <a:endParaRPr lang="en-US" sz="1800" dirty="0">
                        <a:latin typeface="Vazir" panose="020B0603030804020204" pitchFamily="34" charset="-78"/>
                        <a:cs typeface="Vazir" panose="020B0603030804020204" pitchFamily="34" charset="-78"/>
                      </a:endParaRPr>
                    </a:p>
                  </a:txBody>
                  <a:tcPr marL="113885" marR="113885" marT="56942" marB="56942"/>
                </a:tc>
                <a:tc>
                  <a:txBody>
                    <a:bodyPr/>
                    <a:lstStyle/>
                    <a:p>
                      <a:pPr marL="285750" indent="-285750" algn="ctr" rtl="1">
                        <a:lnSpc>
                          <a:spcPct val="10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fa-IR" sz="180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پشتیبانی از جدیدترین سخت</a:t>
                      </a:r>
                      <a:r>
                        <a:rPr lang="fa-IR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 افزار های زمان خود</a:t>
                      </a:r>
                    </a:p>
                    <a:p>
                      <a:pPr marL="285750" indent="-285750" algn="ctr" rtl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fa-IR" sz="1800" baseline="0" dirty="0" smtClean="0">
                          <a:latin typeface="Vazir" panose="020B0603030804020204" pitchFamily="34" charset="-78"/>
                          <a:cs typeface="Vazir" panose="020B0603030804020204" pitchFamily="34" charset="-78"/>
                        </a:rPr>
                        <a:t>افزایش و بهبود امنیت</a:t>
                      </a:r>
                      <a:endParaRPr lang="en-US" sz="1800" dirty="0">
                        <a:latin typeface="Vazir" panose="020B0603030804020204" pitchFamily="34" charset="-78"/>
                        <a:cs typeface="Vazir" panose="020B0603030804020204" pitchFamily="34" charset="-78"/>
                      </a:endParaRPr>
                    </a:p>
                  </a:txBody>
                  <a:tcPr marL="113885" marR="113885" marT="56942" marB="56942"/>
                </a:tc>
                <a:extLst>
                  <a:ext uri="{0D108BD9-81ED-4DB2-BD59-A6C34878D82A}">
                    <a16:rowId xmlns:a16="http://schemas.microsoft.com/office/drawing/2014/main" val="2848144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173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1190"/>
            <a:ext cx="10515600" cy="735887"/>
          </a:xfrm>
        </p:spPr>
        <p:txBody>
          <a:bodyPr>
            <a:normAutofit fontScale="90000"/>
          </a:bodyPr>
          <a:lstStyle/>
          <a:p>
            <a:pPr algn="just" rtl="1">
              <a:lnSpc>
                <a:spcPct val="150000"/>
              </a:lnSpc>
            </a:pPr>
            <a:r>
              <a:rPr lang="fa-IR" dirty="0">
                <a:latin typeface="Vazir" panose="020B0603030804020204" pitchFamily="34" charset="-78"/>
                <a:cs typeface="Vazir" panose="020B0603030804020204" pitchFamily="34" charset="-78"/>
              </a:rPr>
              <a:t>تفاوت در مراحل نصب و پیکربندی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203649"/>
            <a:ext cx="10515600" cy="4273421"/>
          </a:xfrm>
        </p:spPr>
        <p:txBody>
          <a:bodyPr>
            <a:normAutofit/>
          </a:bodyPr>
          <a:lstStyle/>
          <a:p>
            <a:pPr marL="0" indent="0" algn="just" rtl="1">
              <a:lnSpc>
                <a:spcPct val="150000"/>
              </a:lnSpc>
              <a:buNone/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هر یک از این نسخه ها ، شیوه متفاوتی از پیکربندی و نصب را ارعه میدهند. 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به عنوان مثال :</a:t>
            </a:r>
            <a:endParaRPr lang="fa-IR" sz="2000" dirty="0" smtClean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just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در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Ubuntu 2018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، تقریبا میتوان گفت که هیچ مرحله پیکربندی ندارد و به محض اجرا شدن سیستم ، شروع به استخراج و نصب سیستم میکند.</a:t>
            </a:r>
          </a:p>
          <a:p>
            <a:pPr algn="just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اما در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Ubuntu 2022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، در هنگام استخراج و نصب سیستم ، کاربر مراحل پیکربندی را طی میکند. مثلا ایجاد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User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، تعیین منطقه زمانی ، انتخاب زبان سیستم ، انتخاب زبان کیبورد و ...</a:t>
            </a:r>
          </a:p>
          <a:p>
            <a:pPr algn="just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حال در </a:t>
            </a:r>
            <a:r>
              <a:rPr lang="en-US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Ubuntu 2024</a:t>
            </a:r>
            <a:r>
              <a:rPr lang="fa-IR" sz="2000" dirty="0" smtClean="0">
                <a:latin typeface="Vazir" panose="020B0603030804020204" pitchFamily="34" charset="-78"/>
                <a:cs typeface="Vazir" panose="020B0603030804020204" pitchFamily="34" charset="-78"/>
              </a:rPr>
              <a:t> ، ابتدا کاربر مراحل پیکربندی را طی میکند و در انتها نصب کننده شروع به استخراج و نصب سیستم میکند. همچنین مراحل پیکربندی اضافه تری نسبت به نسخه 2022 نیز دارد. مثل اجازه دسترسی به بعضی موارد برای افراد کم توان.</a:t>
            </a:r>
          </a:p>
        </p:txBody>
      </p:sp>
    </p:spTree>
    <p:extLst>
      <p:ext uri="{BB962C8B-B14F-4D97-AF65-F5344CB8AC3E}">
        <p14:creationId xmlns:p14="http://schemas.microsoft.com/office/powerpoint/2010/main" val="144236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3396" y="141190"/>
            <a:ext cx="4710404" cy="735887"/>
          </a:xfrm>
        </p:spPr>
        <p:txBody>
          <a:bodyPr>
            <a:noAutofit/>
          </a:bodyPr>
          <a:lstStyle/>
          <a:p>
            <a:pPr algn="just" rtl="1">
              <a:lnSpc>
                <a:spcPct val="150000"/>
              </a:lnSpc>
            </a:pPr>
            <a:r>
              <a:rPr lang="fa-IR" sz="3200" dirty="0" smtClean="0">
                <a:latin typeface="Vazir" panose="020B0603030804020204" pitchFamily="34" charset="-78"/>
                <a:cs typeface="Vazir" panose="020B0603030804020204" pitchFamily="34" charset="-78"/>
              </a:rPr>
              <a:t>مراحل نصب </a:t>
            </a:r>
            <a:r>
              <a:rPr lang="en-US" sz="3200" dirty="0" smtClean="0">
                <a:latin typeface="Vazir" panose="020B0603030804020204" pitchFamily="34" charset="-78"/>
                <a:cs typeface="Vazir" panose="020B0603030804020204" pitchFamily="34" charset="-78"/>
              </a:rPr>
              <a:t>Ubuntu 18.04</a:t>
            </a:r>
            <a:endParaRPr lang="fa-IR" sz="32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73527" y="1110346"/>
            <a:ext cx="10580273" cy="5206483"/>
            <a:chOff x="345234" y="877076"/>
            <a:chExt cx="10580273" cy="520648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42" t="10885" b="17143"/>
            <a:stretch/>
          </p:blipFill>
          <p:spPr>
            <a:xfrm>
              <a:off x="345234" y="877077"/>
              <a:ext cx="5004208" cy="240729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65" t="11292" b="17415"/>
            <a:stretch/>
          </p:blipFill>
          <p:spPr>
            <a:xfrm>
              <a:off x="5868955" y="877076"/>
              <a:ext cx="5056552" cy="240729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42" t="10612" b="17415"/>
            <a:stretch/>
          </p:blipFill>
          <p:spPr>
            <a:xfrm>
              <a:off x="345234" y="3676259"/>
              <a:ext cx="5004211" cy="24073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42" t="10885" b="17143"/>
            <a:stretch/>
          </p:blipFill>
          <p:spPr>
            <a:xfrm>
              <a:off x="5868955" y="3676259"/>
              <a:ext cx="5004208" cy="24072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0326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3396" y="141190"/>
            <a:ext cx="4710404" cy="735887"/>
          </a:xfrm>
        </p:spPr>
        <p:txBody>
          <a:bodyPr>
            <a:noAutofit/>
          </a:bodyPr>
          <a:lstStyle/>
          <a:p>
            <a:pPr algn="just" rtl="1">
              <a:lnSpc>
                <a:spcPct val="150000"/>
              </a:lnSpc>
            </a:pPr>
            <a:r>
              <a:rPr lang="fa-IR" sz="3200" dirty="0" smtClean="0">
                <a:latin typeface="Vazir" panose="020B0603030804020204" pitchFamily="34" charset="-78"/>
                <a:cs typeface="Vazir" panose="020B0603030804020204" pitchFamily="34" charset="-78"/>
              </a:rPr>
              <a:t>مراحل نصب </a:t>
            </a:r>
            <a:r>
              <a:rPr lang="en-US" sz="3200" dirty="0" smtClean="0">
                <a:latin typeface="Vazir" panose="020B0603030804020204" pitchFamily="34" charset="-78"/>
                <a:cs typeface="Vazir" panose="020B0603030804020204" pitchFamily="34" charset="-78"/>
              </a:rPr>
              <a:t>Ubuntu 22.04</a:t>
            </a:r>
            <a:endParaRPr lang="fa-IR" sz="32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773527" y="1110346"/>
            <a:ext cx="10495899" cy="5103846"/>
            <a:chOff x="773527" y="1110346"/>
            <a:chExt cx="10495899" cy="5103846"/>
          </a:xfrm>
        </p:grpSpPr>
        <p:grpSp>
          <p:nvGrpSpPr>
            <p:cNvPr id="13" name="Group 12"/>
            <p:cNvGrpSpPr/>
            <p:nvPr/>
          </p:nvGrpSpPr>
          <p:grpSpPr>
            <a:xfrm>
              <a:off x="773527" y="1110346"/>
              <a:ext cx="10495899" cy="5103846"/>
              <a:chOff x="773527" y="1110346"/>
              <a:chExt cx="10495899" cy="5103846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842" t="10476" r="51" b="17143"/>
              <a:stretch/>
            </p:blipFill>
            <p:spPr>
              <a:xfrm>
                <a:off x="6269258" y="1110346"/>
                <a:ext cx="4972972" cy="2407299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689" t="10476" b="17143"/>
              <a:stretch/>
            </p:blipFill>
            <p:spPr>
              <a:xfrm>
                <a:off x="773527" y="3797636"/>
                <a:ext cx="5004208" cy="2416556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612" t="10748" b="17415"/>
              <a:stretch/>
            </p:blipFill>
            <p:spPr>
              <a:xfrm>
                <a:off x="6242062" y="3797636"/>
                <a:ext cx="5027364" cy="2407299"/>
              </a:xfrm>
              <a:prstGeom prst="rect">
                <a:avLst/>
              </a:prstGeom>
            </p:spPr>
          </p:pic>
        </p:grpSp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65" t="10476" b="17279"/>
            <a:stretch/>
          </p:blipFill>
          <p:spPr>
            <a:xfrm>
              <a:off x="773527" y="1110347"/>
              <a:ext cx="4989893" cy="24072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5586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499</Words>
  <Application>Microsoft Office PowerPoint</Application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Vazir</vt:lpstr>
      <vt:lpstr>Wingdings</vt:lpstr>
      <vt:lpstr>Office Theme</vt:lpstr>
      <vt:lpstr>به نام خدا</vt:lpstr>
      <vt:lpstr>تفاوت های مهم</vt:lpstr>
      <vt:lpstr>دسکتاپ پیشفرض</vt:lpstr>
      <vt:lpstr>ظاهر رابط کاربری</vt:lpstr>
      <vt:lpstr>هسته لینوکس (kernel)</vt:lpstr>
      <vt:lpstr>عملکرد</vt:lpstr>
      <vt:lpstr>تفاوت در مراحل نصب و پیکربندی</vt:lpstr>
      <vt:lpstr>مراحل نصب Ubuntu 18.04</vt:lpstr>
      <vt:lpstr>مراحل نصب Ubuntu 22.04</vt:lpstr>
      <vt:lpstr>مراحل نصب Ubuntu 24.04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به نام خدا</dc:title>
  <dc:creator>0and1</dc:creator>
  <cp:lastModifiedBy>0and1</cp:lastModifiedBy>
  <cp:revision>33</cp:revision>
  <dcterms:created xsi:type="dcterms:W3CDTF">2025-11-28T15:31:53Z</dcterms:created>
  <dcterms:modified xsi:type="dcterms:W3CDTF">2025-11-28T17:13:43Z</dcterms:modified>
</cp:coreProperties>
</file>

<file path=docProps/thumbnail.jpeg>
</file>